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 smtClean="0"/>
            </a:lvl1pPr>
          </a:lstStyle>
          <a:p>
            <a:fld id="{8CFD6BFA-76C9-9A4F-9961-11A5F37C57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24D69-83FD-9247-9187-447EDD4ABFE7}" type="datetimeFigureOut">
              <a:rPr lang="en-US" smtClean="0"/>
              <a:t>4/23/13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01274-B0DD-B84A-90E4-1A74D341752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wmf"/><Relationship Id="rId3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Sources of Federal Revenue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</a:p>
          <a:p>
            <a:r>
              <a:rPr lang="en-US" dirty="0" smtClean="0"/>
              <a:t>pp. 441-450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648200"/>
          </a:xfrm>
        </p:spPr>
        <p:txBody>
          <a:bodyPr/>
          <a:lstStyle/>
          <a:p>
            <a:r>
              <a:rPr lang="en-US" sz="2800"/>
              <a:t>Budget:</a:t>
            </a:r>
          </a:p>
          <a:p>
            <a:pPr lvl="1"/>
            <a:r>
              <a:rPr lang="en-US" sz="2400"/>
              <a:t>A policy document allocating burdens (taxes) and benefits (expenditures)</a:t>
            </a:r>
          </a:p>
          <a:p>
            <a:r>
              <a:rPr lang="en-US" sz="2800"/>
              <a:t>Deficit:</a:t>
            </a:r>
          </a:p>
          <a:p>
            <a:pPr lvl="1"/>
            <a:r>
              <a:rPr lang="en-US" sz="2400"/>
              <a:t>An excess of federal expenditures over federal revenues</a:t>
            </a:r>
          </a:p>
          <a:p>
            <a:r>
              <a:rPr lang="en-US" sz="2800"/>
              <a:t>Expenditures:</a:t>
            </a:r>
          </a:p>
          <a:p>
            <a:pPr lvl="1"/>
            <a:r>
              <a:rPr lang="en-US" sz="2400"/>
              <a:t>What the government spends money on</a:t>
            </a:r>
          </a:p>
          <a:p>
            <a:r>
              <a:rPr lang="en-US" sz="2800"/>
              <a:t>Revenues:</a:t>
            </a:r>
          </a:p>
          <a:p>
            <a:pPr lvl="1"/>
            <a:r>
              <a:rPr lang="en-US" sz="2400"/>
              <a:t>Sources of money for the government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Income Tax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Shares of individual wages and corporate revenues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16</a:t>
            </a:r>
            <a:r>
              <a:rPr lang="en-US" sz="2400" baseline="30000"/>
              <a:t>th</a:t>
            </a:r>
            <a:r>
              <a:rPr lang="en-US" sz="2400"/>
              <a:t> Amendment permitted Congress to levy an income tax.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Individual taxes are the largest single revenue source for the government.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Income tax is progressive: Those with more income pay higher </a:t>
            </a:r>
            <a:r>
              <a:rPr lang="en-US" sz="2400" i="1"/>
              <a:t>rates</a:t>
            </a:r>
            <a:r>
              <a:rPr lang="en-US" sz="2400"/>
              <a:t> of tax on their income.</a:t>
            </a:r>
          </a:p>
          <a:p>
            <a:pPr>
              <a:lnSpc>
                <a:spcPct val="90000"/>
              </a:lnSpc>
            </a:pPr>
            <a:r>
              <a:rPr lang="en-US" sz="2800"/>
              <a:t>Social Insurance Taxes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Taxes for specific funds: Social Security and Medicare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22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347416" y="2105025"/>
            <a:ext cx="6629400" cy="4273550"/>
          </a:xfrm>
          <a:noFill/>
          <a:ln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/>
              <a:t>Borrowing</a:t>
            </a:r>
          </a:p>
          <a:p>
            <a:pPr lvl="1"/>
            <a:r>
              <a:rPr lang="en-US" dirty="0"/>
              <a:t>The Treasury Department sells bonds—this is how the government borrows money.</a:t>
            </a:r>
          </a:p>
          <a:p>
            <a:pPr lvl="1"/>
            <a:r>
              <a:rPr lang="en-US" dirty="0"/>
              <a:t>The federal debt is the sum of all the borrowed money that is still outstanding.</a:t>
            </a:r>
          </a:p>
          <a:p>
            <a:pPr lvl="1"/>
            <a:r>
              <a:rPr lang="en-US" dirty="0"/>
              <a:t>The government competes with other lenders.</a:t>
            </a:r>
          </a:p>
          <a:p>
            <a:pPr lvl="1"/>
            <a:r>
              <a:rPr lang="en-US" dirty="0"/>
              <a:t>The government does not have a capital budget.</a:t>
            </a:r>
          </a:p>
          <a:p>
            <a:r>
              <a:rPr lang="en-US" dirty="0"/>
              <a:t>Federal Debt: all money borrowed over the years and still outstanding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pic>
        <p:nvPicPr>
          <p:cNvPr id="10254" name="Picture 1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524000"/>
            <a:ext cx="6248400" cy="4811713"/>
          </a:xfrm>
          <a:noFill/>
          <a:ln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Taxes and Public Policy</a:t>
            </a:r>
          </a:p>
          <a:p>
            <a:pPr lvl="1"/>
            <a:r>
              <a:rPr lang="en-US" dirty="0"/>
              <a:t>Tax Loopholes: tax breaks or benefits for a few people</a:t>
            </a:r>
          </a:p>
          <a:p>
            <a:pPr lvl="1"/>
            <a:r>
              <a:rPr lang="en-US" dirty="0"/>
              <a:t>Tax Expenditures: revenue losses that result from special exemptions, exclusions, or deductions on federal tax law</a:t>
            </a:r>
          </a:p>
          <a:p>
            <a:pPr lvl="1"/>
            <a:r>
              <a:rPr lang="en-US" dirty="0"/>
              <a:t>Tax Reduction: the general call to lower taxes</a:t>
            </a:r>
          </a:p>
          <a:p>
            <a:pPr lvl="1"/>
            <a:r>
              <a:rPr lang="en-US" dirty="0"/>
              <a:t>Tax Reform: rewriting the taxes to change the rates and who pays them</a:t>
            </a:r>
          </a:p>
          <a:p>
            <a:pPr lvl="2"/>
            <a:r>
              <a:rPr lang="en-US" dirty="0"/>
              <a:t>Tax Reform Act of 1986—extensive tax reform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Sources of Federal Revenue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57200" y="1524000"/>
            <a:ext cx="8229600" cy="4327525"/>
            <a:chOff x="288" y="960"/>
            <a:chExt cx="5184" cy="2726"/>
          </a:xfrm>
        </p:grpSpPr>
        <p:pic>
          <p:nvPicPr>
            <p:cNvPr id="39945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8" y="960"/>
              <a:ext cx="5184" cy="641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9946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1536"/>
              <a:ext cx="5184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264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Sources of Federal Revenue</vt:lpstr>
      <vt:lpstr>Introduction</vt:lpstr>
      <vt:lpstr>Sources of Federal Revenue</vt:lpstr>
      <vt:lpstr>Sources of Federal Revenue</vt:lpstr>
      <vt:lpstr>Sources of Federal Revenue</vt:lpstr>
      <vt:lpstr>Sources of Federal Revenue</vt:lpstr>
      <vt:lpstr>Sources of Federal Revenue</vt:lpstr>
      <vt:lpstr>Sources of Federal Revenue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 of Federal Revenue</dc:title>
  <dc:creator>madisonk</dc:creator>
  <cp:lastModifiedBy>madisonk</cp:lastModifiedBy>
  <cp:revision>2</cp:revision>
  <dcterms:created xsi:type="dcterms:W3CDTF">2013-04-23T14:12:36Z</dcterms:created>
  <dcterms:modified xsi:type="dcterms:W3CDTF">2013-04-23T14:16:19Z</dcterms:modified>
</cp:coreProperties>
</file>